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Lexend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F70A10-78DC-400A-B681-46F0E0BF80DA}">
  <a:tblStyle styleId="{D7F70A10-78DC-400A-B681-46F0E0BF80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Lexend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36" Type="http://schemas.openxmlformats.org/officeDocument/2006/relationships/font" Target="fonts/Lexend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bd04927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bd04927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bd049271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bd049271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bd049271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bd049271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bd049271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bd04927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bd027c6c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bd027c6c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bd027c6c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bd027c6c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bd049271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bd049271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bd027c6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bd027c6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c127e77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c127e77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bd027c6c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bd027c6c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bd049271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bd049271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bd04927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bd04927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bd049271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bd04927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bd04927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bd04927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bd049271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bd049271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jp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V2Ge9bdB18mIHAvYs4dPRvP-piysE1sY_76MMxbdoJ0/edit?gid=565367018#gid=56536701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9100" y="1879050"/>
            <a:ext cx="8650500" cy="13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15"/>
              <a:buFont typeface="Arial"/>
              <a:buNone/>
            </a:pPr>
            <a:r>
              <a:rPr b="1" lang="en" sz="431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SALES  PREDICTION  FOR                                               FURNITURE(SOFA)</a:t>
            </a:r>
            <a:endParaRPr sz="5311"/>
          </a:p>
        </p:txBody>
      </p:sp>
      <p:sp>
        <p:nvSpPr>
          <p:cNvPr id="55" name="Google Shape;55;p13"/>
          <p:cNvSpPr txBox="1"/>
          <p:nvPr/>
        </p:nvSpPr>
        <p:spPr>
          <a:xfrm>
            <a:off x="1513700" y="3377500"/>
            <a:ext cx="6204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A1A"/>
                </a:solidFill>
                <a:latin typeface="Merriweather"/>
                <a:ea typeface="Merriweather"/>
                <a:cs typeface="Merriweather"/>
                <a:sym typeface="Merriweather"/>
              </a:rPr>
              <a:t>TEAM MEMBERS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rgbClr val="1A1A1A"/>
                </a:solidFill>
                <a:latin typeface="Lexend"/>
                <a:ea typeface="Lexend"/>
                <a:cs typeface="Lexend"/>
                <a:sym typeface="Lexend"/>
              </a:rPr>
              <a:t>Renjarlawar Harini -   22wh1a1250</a:t>
            </a:r>
            <a:endParaRPr>
              <a:solidFill>
                <a:srgbClr val="1A1A1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A1A1A"/>
                </a:solidFill>
                <a:latin typeface="Lexend"/>
                <a:ea typeface="Lexend"/>
                <a:cs typeface="Lexend"/>
                <a:sym typeface="Lexend"/>
              </a:rPr>
              <a:t> DNVMSS Harshini  -    22wh1a1224</a:t>
            </a:r>
            <a:endParaRPr>
              <a:solidFill>
                <a:srgbClr val="1A1A1A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A1A1A"/>
                </a:solidFill>
                <a:latin typeface="Lexend"/>
                <a:ea typeface="Lexend"/>
                <a:cs typeface="Lexend"/>
                <a:sym typeface="Lexend"/>
              </a:rPr>
              <a:t>N.Joy Beulah        -      22wh1a1223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01525" y="3234000"/>
            <a:ext cx="55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5850" y="201475"/>
            <a:ext cx="88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25" y="53024"/>
            <a:ext cx="1183525" cy="17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 METRICS</a:t>
            </a:r>
            <a:endParaRPr b="1"/>
          </a:p>
        </p:txBody>
      </p:sp>
      <p:graphicFrame>
        <p:nvGraphicFramePr>
          <p:cNvPr id="120" name="Google Shape;120;p22"/>
          <p:cNvGraphicFramePr/>
          <p:nvPr/>
        </p:nvGraphicFramePr>
        <p:xfrm>
          <a:off x="517675" y="138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{D7F70A10-78DC-400A-B681-46F0E0BF80DA}</a:tableStyleId>
              </a:tblPr>
              <a:tblGrid>
                <a:gridCol w="1206500"/>
                <a:gridCol w="1948850"/>
                <a:gridCol w="1280775"/>
                <a:gridCol w="1213525"/>
                <a:gridCol w="1135825"/>
                <a:gridCol w="1142875"/>
              </a:tblGrid>
              <a:tr h="41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 No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Algo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Relative Mae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Boosted Decision Tree Regression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0.1271852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15.51699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0.9631644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31.69741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Decision Forest Regression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0.1636709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0.1636709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0.9025420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51.55831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Linear Regression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0.8689353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0.8689353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0.1030478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171.7729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Poisson Regression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0.8579210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116.5392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0.1004791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373737"/>
                          </a:solidFill>
                          <a:highlight>
                            <a:schemeClr val="lt1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172.0187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624175"/>
            <a:ext cx="8520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510"/>
              <a:buFont typeface="Arial"/>
              <a:buNone/>
            </a:pPr>
            <a:r>
              <a:rPr b="1" lang="en" sz="2177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     BOOSTED DECISION TREE REGRESSION TRAIN MODEL OUTPUT</a:t>
            </a:r>
            <a:endParaRPr b="1" sz="3377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25" y="1548475"/>
            <a:ext cx="8295150" cy="22833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 TUNING</a:t>
            </a:r>
            <a:endParaRPr b="1"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1331" r="792" t="0"/>
          <a:stretch/>
        </p:blipFill>
        <p:spPr>
          <a:xfrm>
            <a:off x="382775" y="2679400"/>
            <a:ext cx="8449525" cy="215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4"/>
          <p:cNvSpPr txBox="1"/>
          <p:nvPr/>
        </p:nvSpPr>
        <p:spPr>
          <a:xfrm>
            <a:off x="480650" y="1102825"/>
            <a:ext cx="793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en" sz="1900">
                <a:solidFill>
                  <a:schemeClr val="dk1"/>
                </a:solidFill>
              </a:rPr>
              <a:t>Fine-tuning balances model complexity and generalizability, preventing overfitting and ensuring good performance.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11700" y="2045013"/>
            <a:ext cx="71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OBSERVATION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1785800" y="0"/>
            <a:ext cx="648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INFERENCE AND MODEL DEPLOYMENT</a:t>
            </a:r>
            <a:endParaRPr b="1" sz="222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50" y="517325"/>
            <a:ext cx="4968076" cy="4389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b="0" l="0" r="47797" t="24539"/>
          <a:stretch/>
        </p:blipFill>
        <p:spPr>
          <a:xfrm>
            <a:off x="108050" y="517325"/>
            <a:ext cx="3844925" cy="2564425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50" y="3179625"/>
            <a:ext cx="3844925" cy="172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5304" l="0" r="43836" t="26774"/>
          <a:stretch/>
        </p:blipFill>
        <p:spPr>
          <a:xfrm>
            <a:off x="4634575" y="337800"/>
            <a:ext cx="4434125" cy="4805701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b="0" l="7766" r="33750" t="13785"/>
          <a:stretch/>
        </p:blipFill>
        <p:spPr>
          <a:xfrm>
            <a:off x="62575" y="337800"/>
            <a:ext cx="4509424" cy="4805699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6"/>
          <p:cNvSpPr txBox="1"/>
          <p:nvPr/>
        </p:nvSpPr>
        <p:spPr>
          <a:xfrm>
            <a:off x="0" y="-78175"/>
            <a:ext cx="626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OUTPUT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7699" r="41243" t="19387"/>
          <a:stretch/>
        </p:blipFill>
        <p:spPr>
          <a:xfrm>
            <a:off x="95475" y="0"/>
            <a:ext cx="4297200" cy="5143501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b="0" l="0" r="15633" t="28397"/>
          <a:stretch/>
        </p:blipFill>
        <p:spPr>
          <a:xfrm>
            <a:off x="4482350" y="0"/>
            <a:ext cx="4576799" cy="5143501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698975" y="2037825"/>
            <a:ext cx="38931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b="1" lang="en" sz="3800"/>
              <a:t>THANK YOU</a:t>
            </a:r>
            <a:endParaRPr b="1"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490950" y="2574738"/>
            <a:ext cx="83298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2200"/>
              <a:t>BENEFICIARIES</a:t>
            </a:r>
            <a:endParaRPr b="1" sz="22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42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93650" y="3246050"/>
            <a:ext cx="39366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Char char="➢"/>
            </a:pPr>
            <a:r>
              <a:rPr lang="en" sz="2000">
                <a:solidFill>
                  <a:srgbClr val="1A1A1A"/>
                </a:solidFill>
              </a:rPr>
              <a:t>End Customer</a:t>
            </a:r>
            <a:endParaRPr sz="2000">
              <a:solidFill>
                <a:srgbClr val="1A1A1A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100"/>
              <a:buChar char="➢"/>
            </a:pPr>
            <a:r>
              <a:rPr lang="en" sz="2000">
                <a:solidFill>
                  <a:srgbClr val="1A1A1A"/>
                </a:solidFill>
              </a:rPr>
              <a:t>Product Manufacturer</a:t>
            </a:r>
            <a:endParaRPr sz="2000">
              <a:solidFill>
                <a:srgbClr val="1A1A1A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Char char="➢"/>
            </a:pPr>
            <a:r>
              <a:rPr lang="en" sz="2000">
                <a:solidFill>
                  <a:srgbClr val="1A1A1A"/>
                </a:solidFill>
              </a:rPr>
              <a:t>Supply Chain managers</a:t>
            </a:r>
            <a:endParaRPr sz="2000">
              <a:solidFill>
                <a:srgbClr val="1A1A1A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0950" y="557750"/>
            <a:ext cx="610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MAIN OBJECTIVE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93650" y="1223431"/>
            <a:ext cx="8156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Estimating long term and short term sales.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Help plan finances, marketing, and pricing strategies.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" sz="1700">
                <a:solidFill>
                  <a:schemeClr val="dk1"/>
                </a:solidFill>
              </a:rPr>
              <a:t>Make business operations more efficient and spot growth opportunities.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796725" y="2525400"/>
            <a:ext cx="421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A1A1A"/>
                </a:solidFill>
              </a:rPr>
              <a:t> TOOLS</a:t>
            </a:r>
            <a:endParaRPr b="1" sz="2100">
              <a:solidFill>
                <a:srgbClr val="1A1A1A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960825" y="3157850"/>
            <a:ext cx="2484000" cy="160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Selenium</a:t>
            </a:r>
            <a:br>
              <a:rPr lang="en" sz="2300">
                <a:solidFill>
                  <a:schemeClr val="dk1"/>
                </a:solidFill>
              </a:rPr>
            </a:br>
            <a:r>
              <a:rPr lang="en" sz="2300">
                <a:solidFill>
                  <a:schemeClr val="dk1"/>
                </a:solidFill>
              </a:rPr>
              <a:t>Python</a:t>
            </a:r>
            <a:br>
              <a:rPr lang="en" sz="2300">
                <a:solidFill>
                  <a:schemeClr val="dk1"/>
                </a:solidFill>
              </a:rPr>
            </a:br>
            <a:r>
              <a:rPr lang="en" sz="2300">
                <a:solidFill>
                  <a:schemeClr val="dk1"/>
                </a:solidFill>
              </a:rPr>
              <a:t>Microsoft Azure</a:t>
            </a:r>
            <a:br>
              <a:rPr lang="en" sz="2300">
                <a:solidFill>
                  <a:schemeClr val="dk1"/>
                </a:solidFill>
              </a:rPr>
            </a:br>
            <a:r>
              <a:rPr lang="en" sz="2300">
                <a:solidFill>
                  <a:schemeClr val="dk1"/>
                </a:solidFill>
              </a:rPr>
              <a:t>Postman API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154425" y="341450"/>
            <a:ext cx="46869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PROJECT MODULES</a:t>
            </a:r>
            <a:endParaRPr b="1" sz="24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00" y="1211375"/>
            <a:ext cx="6002549" cy="29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30206" t="0"/>
          <a:stretch/>
        </p:blipFill>
        <p:spPr>
          <a:xfrm>
            <a:off x="67425" y="583225"/>
            <a:ext cx="4567150" cy="4378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6"/>
          <p:cNvSpPr txBox="1"/>
          <p:nvPr/>
        </p:nvSpPr>
        <p:spPr>
          <a:xfrm>
            <a:off x="213850" y="75325"/>
            <a:ext cx="626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SOURCE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18367" t="0"/>
          <a:stretch/>
        </p:blipFill>
        <p:spPr>
          <a:xfrm>
            <a:off x="4797700" y="583225"/>
            <a:ext cx="4232225" cy="437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134850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DATASET</a:t>
            </a:r>
            <a:endParaRPr b="1" sz="222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9925"/>
            <a:ext cx="9060325" cy="443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7"/>
          <p:cNvSpPr txBox="1"/>
          <p:nvPr/>
        </p:nvSpPr>
        <p:spPr>
          <a:xfrm>
            <a:off x="6363625" y="58725"/>
            <a:ext cx="2696700" cy="696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Features : 11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Records : 255</a:t>
            </a:r>
            <a:br>
              <a:rPr b="1" lang="en" sz="1900">
                <a:solidFill>
                  <a:schemeClr val="dk1"/>
                </a:solidFill>
              </a:rPr>
            </a:b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709425" y="85000"/>
            <a:ext cx="59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80">
                <a:latin typeface="Raleway"/>
                <a:ea typeface="Raleway"/>
                <a:cs typeface="Raleway"/>
                <a:sym typeface="Raleway"/>
              </a:rPr>
              <a:t>        DATA PREPROCESSING </a:t>
            </a:r>
            <a:endParaRPr sz="322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39275" y="757225"/>
            <a:ext cx="8481900" cy="42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Data Cleaning :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Price normalization  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whitespace trimming  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Dimension parsing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Integer extraction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en" sz="1500">
                <a:solidFill>
                  <a:schemeClr val="dk1"/>
                </a:solidFill>
              </a:rPr>
              <a:t>Missing data imputation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1A1A1A"/>
                </a:solidFill>
              </a:rPr>
              <a:t>Data </a:t>
            </a:r>
            <a:r>
              <a:rPr b="1" lang="en" sz="1700">
                <a:solidFill>
                  <a:srgbClr val="1A1A1A"/>
                </a:solidFill>
              </a:rPr>
              <a:t>Accessibility</a:t>
            </a:r>
            <a:r>
              <a:rPr lang="en" sz="1600">
                <a:solidFill>
                  <a:srgbClr val="1A1A1A"/>
                </a:solidFill>
              </a:rPr>
              <a:t> :</a:t>
            </a:r>
            <a:endParaRPr sz="16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https://docs.google.com/spreadsheets/d/1V2Ge9bdB18mIHAvYs4dPRvP-piysE1sY_76MMxbdoJ0/edit?gid=565367018#gid=565367018</a:t>
            </a:r>
            <a:endParaRPr sz="16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Data Merging</a:t>
            </a: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A1A1A"/>
                </a:solidFill>
              </a:rPr>
              <a:t>The script doesn't explicitly merge data, but it combines product details from different pages and tabs into one list. This combined list is then saved as a CSV file for easy access later.</a:t>
            </a:r>
            <a:endParaRPr sz="15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87025" y="0"/>
            <a:ext cx="858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PIPELINE</a:t>
            </a:r>
            <a:endParaRPr b="1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325" y="123975"/>
            <a:ext cx="5177700" cy="5019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 ANALYSIS</a:t>
            </a:r>
            <a:endParaRPr b="1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25" y="1558250"/>
            <a:ext cx="7993850" cy="25203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213825" y="10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REGRESSION ANALYSIS</a:t>
            </a:r>
            <a:endParaRPr b="1"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0" t="1797"/>
          <a:stretch/>
        </p:blipFill>
        <p:spPr>
          <a:xfrm>
            <a:off x="420425" y="732925"/>
            <a:ext cx="3985776" cy="428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650" y="732925"/>
            <a:ext cx="3985775" cy="4287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